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97" r:id="rId2"/>
  </p:sldIdLst>
  <p:sldSz cx="18288000" cy="10287000"/>
  <p:notesSz cx="6858000" cy="9144000"/>
  <p:embeddedFontLst>
    <p:embeddedFont>
      <p:font typeface="Source Han Sans JP Bold" panose="020B0600070205080204" charset="-128"/>
      <p:regular r:id="rId4"/>
    </p:embeddedFont>
    <p:embeddedFont>
      <p:font typeface="メイリオ" panose="020B0604030504040204" pitchFamily="50" charset="-128"/>
      <p:regular r:id="rId5"/>
      <p:bold r:id="rId6"/>
      <p:italic r:id="rId7"/>
      <p:boldItalic r:id="rId8"/>
    </p:embeddedFont>
    <p:embeddedFont>
      <p:font typeface="游ゴシック" panose="020B0400000000000000" pitchFamily="50" charset="-128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3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0028" autoAdjust="0"/>
  </p:normalViewPr>
  <p:slideViewPr>
    <p:cSldViewPr>
      <p:cViewPr varScale="1">
        <p:scale>
          <a:sx n="36" d="100"/>
          <a:sy n="36" d="100"/>
        </p:scale>
        <p:origin x="3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microsoft.com/office/2016/11/relationships/changesInfo" Target="changesInfos/changesInfo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さん おとう" userId="985c66ba643d8561" providerId="LiveId" clId="{AD4F0B82-84C9-4C3C-8CB5-9155FFE528D0}"/>
    <pc:docChg chg="undo redo custSel addSld delSld modSld sldOrd modMainMaster">
      <pc:chgData name="さん おとう" userId="985c66ba643d8561" providerId="LiveId" clId="{AD4F0B82-84C9-4C3C-8CB5-9155FFE528D0}" dt="2025-12-07T13:04:57.691" v="13814" actId="2696"/>
      <pc:docMkLst>
        <pc:docMk/>
      </pc:docMkLst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0" sldId="256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0" sldId="258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3700781680" sldId="269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3920455225" sldId="277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1103934061" sldId="279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3857223617" sldId="281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242855930" sldId="283"/>
        </pc:sldMkLst>
      </pc:sldChg>
      <pc:sldChg chg="addSp delSp modSp add del mod ord modNotesTx">
        <pc:chgData name="さん おとう" userId="985c66ba643d8561" providerId="LiveId" clId="{AD4F0B82-84C9-4C3C-8CB5-9155FFE528D0}" dt="2025-12-07T13:04:57.691" v="13814" actId="2696"/>
        <pc:sldMkLst>
          <pc:docMk/>
          <pc:sldMk cId="1065449410" sldId="285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1867048880" sldId="286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3999753724" sldId="287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3356300694" sldId="288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1336879958" sldId="289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511071" sldId="290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1989839495" sldId="291"/>
        </pc:sldMkLst>
      </pc:sldChg>
      <pc:sldChg chg="del">
        <pc:chgData name="さん おとう" userId="985c66ba643d8561" providerId="LiveId" clId="{AD4F0B82-84C9-4C3C-8CB5-9155FFE528D0}" dt="2025-12-07T13:04:57.691" v="13814" actId="2696"/>
        <pc:sldMkLst>
          <pc:docMk/>
          <pc:sldMk cId="2269536848" sldId="296"/>
        </pc:sldMkLst>
      </pc:sldChg>
      <pc:sldChg chg="addSp delSp modSp add mod ord">
        <pc:chgData name="さん おとう" userId="985c66ba643d8561" providerId="LiveId" clId="{AD4F0B82-84C9-4C3C-8CB5-9155FFE528D0}" dt="2025-12-07T13:01:35.666" v="13813" actId="20577"/>
        <pc:sldMkLst>
          <pc:docMk/>
          <pc:sldMk cId="971507503" sldId="297"/>
        </pc:sldMkLst>
        <pc:spChg chg="mod">
          <ac:chgData name="さん おとう" userId="985c66ba643d8561" providerId="LiveId" clId="{AD4F0B82-84C9-4C3C-8CB5-9155FFE528D0}" dt="2025-12-07T12:58:02.900" v="13767" actId="20577"/>
          <ac:spMkLst>
            <pc:docMk/>
            <pc:sldMk cId="971507503" sldId="297"/>
            <ac:spMk id="14" creationId="{09C61DD8-F6C8-B90F-8723-50027B893821}"/>
          </ac:spMkLst>
        </pc:spChg>
        <pc:spChg chg="add mod">
          <ac:chgData name="さん おとう" userId="985c66ba643d8561" providerId="LiveId" clId="{AD4F0B82-84C9-4C3C-8CB5-9155FFE528D0}" dt="2025-12-07T12:57:37.014" v="13755" actId="20577"/>
          <ac:spMkLst>
            <pc:docMk/>
            <pc:sldMk cId="971507503" sldId="297"/>
            <ac:spMk id="15" creationId="{2B24AA23-75BE-0DE5-13D7-15C351134D44}"/>
          </ac:spMkLst>
        </pc:spChg>
        <pc:spChg chg="add mod">
          <ac:chgData name="さん おとう" userId="985c66ba643d8561" providerId="LiveId" clId="{AD4F0B82-84C9-4C3C-8CB5-9155FFE528D0}" dt="2025-12-07T13:01:35.666" v="13813" actId="20577"/>
          <ac:spMkLst>
            <pc:docMk/>
            <pc:sldMk cId="971507503" sldId="297"/>
            <ac:spMk id="16" creationId="{AD9F1AB0-15D2-6CC1-2E52-1B62EF4EBD00}"/>
          </ac:spMkLst>
        </pc:spChg>
        <pc:spChg chg="add mod">
          <ac:chgData name="さん おとう" userId="985c66ba643d8561" providerId="LiveId" clId="{AD4F0B82-84C9-4C3C-8CB5-9155FFE528D0}" dt="2025-12-07T12:52:34.177" v="13744" actId="1038"/>
          <ac:spMkLst>
            <pc:docMk/>
            <pc:sldMk cId="971507503" sldId="297"/>
            <ac:spMk id="17" creationId="{ED55A962-B2AA-2070-2823-0629FB9D76AF}"/>
          </ac:spMkLst>
        </pc:spChg>
        <pc:spChg chg="add del mod">
          <ac:chgData name="さん おとう" userId="985c66ba643d8561" providerId="LiveId" clId="{AD4F0B82-84C9-4C3C-8CB5-9155FFE528D0}" dt="2025-12-07T13:00:29.764" v="13812" actId="404"/>
          <ac:spMkLst>
            <pc:docMk/>
            <pc:sldMk cId="971507503" sldId="297"/>
            <ac:spMk id="19" creationId="{3F23B59B-EF74-375F-9D04-E716D49C77DA}"/>
          </ac:spMkLst>
        </pc:spChg>
        <pc:spChg chg="mod">
          <ac:chgData name="さん おとう" userId="985c66ba643d8561" providerId="LiveId" clId="{AD4F0B82-84C9-4C3C-8CB5-9155FFE528D0}" dt="2025-12-07T12:58:10.904" v="13769" actId="1076"/>
          <ac:spMkLst>
            <pc:docMk/>
            <pc:sldMk cId="971507503" sldId="297"/>
            <ac:spMk id="25" creationId="{02B16972-F1D0-CF47-65E7-0A1FFE74A42F}"/>
          </ac:spMkLst>
        </pc:spChg>
        <pc:spChg chg="del">
          <ac:chgData name="さん おとう" userId="985c66ba643d8561" providerId="LiveId" clId="{AD4F0B82-84C9-4C3C-8CB5-9155FFE528D0}" dt="2025-12-07T10:56:38.904" v="11428" actId="478"/>
          <ac:spMkLst>
            <pc:docMk/>
            <pc:sldMk cId="971507503" sldId="297"/>
            <ac:spMk id="45" creationId="{F7092392-A8DA-9046-7E10-5676D91D4861}"/>
          </ac:spMkLst>
        </pc:spChg>
        <pc:spChg chg="del">
          <ac:chgData name="さん おとう" userId="985c66ba643d8561" providerId="LiveId" clId="{AD4F0B82-84C9-4C3C-8CB5-9155FFE528D0}" dt="2025-12-07T11:00:49.508" v="11648" actId="478"/>
          <ac:spMkLst>
            <pc:docMk/>
            <pc:sldMk cId="971507503" sldId="297"/>
            <ac:spMk id="46" creationId="{AB52CC37-9788-7A40-3B75-A9CF01D459EC}"/>
          </ac:spMkLst>
        </pc:spChg>
        <pc:spChg chg="del">
          <ac:chgData name="さん おとう" userId="985c66ba643d8561" providerId="LiveId" clId="{AD4F0B82-84C9-4C3C-8CB5-9155FFE528D0}" dt="2025-12-07T10:56:42.209" v="11429" actId="478"/>
          <ac:spMkLst>
            <pc:docMk/>
            <pc:sldMk cId="971507503" sldId="297"/>
            <ac:spMk id="49" creationId="{F94E60F5-9FEF-C226-9C3F-9619E8FD1CF6}"/>
          </ac:spMkLst>
        </pc:spChg>
        <pc:graphicFrameChg chg="add del mod modGraphic">
          <ac:chgData name="さん おとう" userId="985c66ba643d8561" providerId="LiveId" clId="{AD4F0B82-84C9-4C3C-8CB5-9155FFE528D0}" dt="2025-12-07T11:44:10.375" v="12590" actId="478"/>
          <ac:graphicFrameMkLst>
            <pc:docMk/>
            <pc:sldMk cId="971507503" sldId="297"/>
            <ac:graphicFrameMk id="11" creationId="{D0F7662F-EC96-4F78-9DE4-DFDEB8F6B8F3}"/>
          </ac:graphicFrameMkLst>
        </pc:graphicFrameChg>
        <pc:graphicFrameChg chg="add mod modGraphic">
          <ac:chgData name="さん おとう" userId="985c66ba643d8561" providerId="LiveId" clId="{AD4F0B82-84C9-4C3C-8CB5-9155FFE528D0}" dt="2025-12-07T12:58:38.007" v="13770" actId="554"/>
          <ac:graphicFrameMkLst>
            <pc:docMk/>
            <pc:sldMk cId="971507503" sldId="297"/>
            <ac:graphicFrameMk id="13" creationId="{C3AA6986-0836-6A78-3AD9-13B1D06E5D7B}"/>
          </ac:graphicFrameMkLst>
        </pc:graphicFrameChg>
        <pc:graphicFrameChg chg="add del mod">
          <ac:chgData name="さん おとう" userId="985c66ba643d8561" providerId="LiveId" clId="{AD4F0B82-84C9-4C3C-8CB5-9155FFE528D0}" dt="2025-12-07T12:17:15.411" v="13186" actId="478"/>
          <ac:graphicFrameMkLst>
            <pc:docMk/>
            <pc:sldMk cId="971507503" sldId="297"/>
            <ac:graphicFrameMk id="18" creationId="{E413520D-EA54-58CA-4101-E478AF13AC76}"/>
          </ac:graphicFrameMkLst>
        </pc:graphicFrameChg>
        <pc:picChg chg="del">
          <ac:chgData name="さん おとう" userId="985c66ba643d8561" providerId="LiveId" clId="{AD4F0B82-84C9-4C3C-8CB5-9155FFE528D0}" dt="2025-12-07T10:56:34.615" v="11427" actId="478"/>
          <ac:picMkLst>
            <pc:docMk/>
            <pc:sldMk cId="971507503" sldId="297"/>
            <ac:picMk id="48" creationId="{CC681249-E882-5CFB-F8CD-8EB7A886B5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DA09E-AF4C-40FD-87B7-E891E6124FAB}" type="datetimeFigureOut">
              <a:rPr kumimoji="1" lang="ja-JP" altLang="en-US" smtClean="0"/>
              <a:t>2025/12/7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89A41-4216-42DF-886D-6A8DBE3921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02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AB209-5647-EBE8-8894-34EBB0667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444A017-9A8E-1F51-376B-E3477DF793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325BB30-85A6-6587-9835-8E530E488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プレゼン冒頭文案：「</a:t>
            </a:r>
            <a:r>
              <a:rPr kumimoji="1" lang="en-US" altLang="ja-JP" dirty="0"/>
              <a:t>Sendai Food Loop Initiative</a:t>
            </a:r>
            <a:r>
              <a:rPr kumimoji="1" lang="ja-JP" altLang="en-US" dirty="0"/>
              <a:t>」に込めた思い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食品ロスを減らすことで、廃棄物の発生量を抑える。</a:t>
            </a:r>
          </a:p>
          <a:p>
            <a:r>
              <a:rPr kumimoji="1" lang="ja-JP" altLang="en-US" dirty="0"/>
              <a:t>その食品廃棄物を資源としてリサイクルし、エネルギーへと変える。</a:t>
            </a:r>
          </a:p>
          <a:p>
            <a:r>
              <a:rPr kumimoji="1" lang="ja-JP" altLang="en-US" dirty="0"/>
              <a:t>その電力は街の暮らしを支え、リサイクルで生まれた肥料は、次の食物を育てる。</a:t>
            </a:r>
          </a:p>
          <a:p>
            <a:r>
              <a:rPr kumimoji="1" lang="ja-JP" altLang="en-US" dirty="0"/>
              <a:t>そしてその食物が、再び市民の食卓に戻ってくる</a:t>
            </a:r>
            <a:r>
              <a:rPr kumimoji="1" lang="en-US" altLang="ja-JP" dirty="0"/>
              <a:t>——</a:t>
            </a:r>
            <a:r>
              <a:rPr kumimoji="1" lang="ja-JP" altLang="en-US" dirty="0"/>
              <a:t>。</a:t>
            </a:r>
          </a:p>
          <a:p>
            <a:r>
              <a:rPr kumimoji="1" lang="ja-JP" altLang="en-US" dirty="0"/>
              <a:t>この一連の流れは、単なるリサイクルではありません。</a:t>
            </a:r>
          </a:p>
          <a:p>
            <a:r>
              <a:rPr kumimoji="1" lang="ja-JP" altLang="en-US" dirty="0"/>
              <a:t>それは、「街に還す」ことを前提に設計された、官民連携による理想的な資源循環モデルです。</a:t>
            </a:r>
          </a:p>
          <a:p>
            <a:r>
              <a:rPr kumimoji="1" lang="ja-JP" altLang="en-US" dirty="0"/>
              <a:t>この取り組みは、環境負荷の低減だけでなく、地域の魅力を高め、</a:t>
            </a:r>
          </a:p>
          <a:p>
            <a:r>
              <a:rPr kumimoji="1" lang="ja-JP" altLang="en-US" dirty="0"/>
              <a:t>市民の誇りを育み、地方創生にもつながる。</a:t>
            </a:r>
          </a:p>
          <a:p>
            <a:r>
              <a:rPr kumimoji="1" lang="ja-JP" altLang="en-US" dirty="0"/>
              <a:t>仙台から始まるこの挑戦は、未来を主導する先進的なモデルとして、全国の模範となることを目指しています。</a:t>
            </a:r>
          </a:p>
          <a:p>
            <a:r>
              <a:rPr kumimoji="1" lang="ja-JP" altLang="en-US" dirty="0"/>
              <a:t>「</a:t>
            </a:r>
            <a:r>
              <a:rPr kumimoji="1" lang="en-US" altLang="ja-JP" dirty="0"/>
              <a:t>Sendai Food Loop Initiative</a:t>
            </a:r>
            <a:r>
              <a:rPr kumimoji="1" lang="ja-JP" altLang="en-US" dirty="0"/>
              <a:t>」</a:t>
            </a:r>
            <a:r>
              <a:rPr kumimoji="1" lang="en-US" altLang="ja-JP" dirty="0"/>
              <a:t>——</a:t>
            </a:r>
          </a:p>
          <a:p>
            <a:r>
              <a:rPr kumimoji="1" lang="ja-JP" altLang="en-US" dirty="0"/>
              <a:t>この名前には、“食”を通じて街を循環させる”という意思と、</a:t>
            </a:r>
          </a:p>
          <a:p>
            <a:r>
              <a:rPr kumimoji="1" lang="ja-JP" altLang="en-US" dirty="0"/>
              <a:t>“仙台発の未来型地域モデル”を創るという覚悟が込められています。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60242-8ED5-DD0A-6B03-4F92CE2E2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9A41-4216-42DF-886D-6A8DBE3921E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87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メイリオ" panose="020B0604030504040204" pitchFamily="50" charset="-12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メイリオ" panose="020B0604030504040204" pitchFamily="50" charset="-12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AACC2-4D3F-AD31-C427-D15B51C58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">
            <a:extLst>
              <a:ext uri="{FF2B5EF4-FFF2-40B4-BE49-F238E27FC236}">
                <a16:creationId xmlns:a16="http://schemas.microsoft.com/office/drawing/2014/main" id="{02B16972-F1D0-CF47-65E7-0A1FFE74A42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</a:blip>
            <a:stretch>
              <a:fillRect t="-48888" b="-28888"/>
            </a:stretch>
          </a:blipFill>
        </p:spPr>
        <p:txBody>
          <a:bodyPr/>
          <a:lstStyle/>
          <a:p>
            <a:endParaRPr lang="ja-JP" altLang="en-US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E1810946-D04F-9B69-2978-B779A7B9DC7D}"/>
              </a:ext>
            </a:extLst>
          </p:cNvPr>
          <p:cNvGrpSpPr/>
          <p:nvPr/>
        </p:nvGrpSpPr>
        <p:grpSpPr>
          <a:xfrm>
            <a:off x="476250" y="476250"/>
            <a:ext cx="17335500" cy="9334500"/>
            <a:chOff x="0" y="0"/>
            <a:chExt cx="4565728" cy="2458469"/>
          </a:xfrm>
          <a:noFill/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BFFE1C0-A0BC-7741-334F-71722180A4DB}"/>
                </a:ext>
              </a:extLst>
            </p:cNvPr>
            <p:cNvSpPr/>
            <p:nvPr/>
          </p:nvSpPr>
          <p:spPr>
            <a:xfrm>
              <a:off x="0" y="0"/>
              <a:ext cx="4565728" cy="2458469"/>
            </a:xfrm>
            <a:custGeom>
              <a:avLst/>
              <a:gdLst/>
              <a:ahLst/>
              <a:cxnLst/>
              <a:rect l="l" t="t" r="r" b="b"/>
              <a:pathLst>
                <a:path w="4565728" h="2458469">
                  <a:moveTo>
                    <a:pt x="15631" y="0"/>
                  </a:moveTo>
                  <a:lnTo>
                    <a:pt x="4550097" y="0"/>
                  </a:lnTo>
                  <a:cubicBezTo>
                    <a:pt x="4558730" y="0"/>
                    <a:pt x="4565728" y="6998"/>
                    <a:pt x="4565728" y="15631"/>
                  </a:cubicBezTo>
                  <a:lnTo>
                    <a:pt x="4565728" y="2442838"/>
                  </a:lnTo>
                  <a:cubicBezTo>
                    <a:pt x="4565728" y="2451471"/>
                    <a:pt x="4558730" y="2458469"/>
                    <a:pt x="4550097" y="2458469"/>
                  </a:cubicBezTo>
                  <a:lnTo>
                    <a:pt x="15631" y="2458469"/>
                  </a:lnTo>
                  <a:cubicBezTo>
                    <a:pt x="11485" y="2458469"/>
                    <a:pt x="7509" y="2456822"/>
                    <a:pt x="4578" y="2453891"/>
                  </a:cubicBezTo>
                  <a:cubicBezTo>
                    <a:pt x="1647" y="2450960"/>
                    <a:pt x="0" y="2446984"/>
                    <a:pt x="0" y="2442838"/>
                  </a:cubicBezTo>
                  <a:lnTo>
                    <a:pt x="0" y="15631"/>
                  </a:lnTo>
                  <a:cubicBezTo>
                    <a:pt x="0" y="11485"/>
                    <a:pt x="1647" y="7509"/>
                    <a:pt x="4578" y="4578"/>
                  </a:cubicBezTo>
                  <a:cubicBezTo>
                    <a:pt x="7509" y="1647"/>
                    <a:pt x="11485" y="0"/>
                    <a:pt x="15631" y="0"/>
                  </a:cubicBezTo>
                  <a:close/>
                </a:path>
              </a:pathLst>
            </a:custGeom>
            <a:grpFill/>
            <a:ln w="76200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9CA0A7B-C5CC-4FFC-8B31-523AF6AF005D}"/>
                </a:ext>
              </a:extLst>
            </p:cNvPr>
            <p:cNvSpPr txBox="1"/>
            <p:nvPr/>
          </p:nvSpPr>
          <p:spPr>
            <a:xfrm>
              <a:off x="0" y="-219075"/>
              <a:ext cx="4565728" cy="267754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5DA1478-0AFE-86B9-A07E-05E8E8634359}"/>
              </a:ext>
            </a:extLst>
          </p:cNvPr>
          <p:cNvGrpSpPr/>
          <p:nvPr/>
        </p:nvGrpSpPr>
        <p:grpSpPr>
          <a:xfrm>
            <a:off x="2213836" y="1028700"/>
            <a:ext cx="15045464" cy="1030554"/>
            <a:chOff x="0" y="0"/>
            <a:chExt cx="2913555" cy="199567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2FB525B-E645-5664-79DA-E91DF41CFA87}"/>
                </a:ext>
              </a:extLst>
            </p:cNvPr>
            <p:cNvSpPr/>
            <p:nvPr/>
          </p:nvSpPr>
          <p:spPr>
            <a:xfrm>
              <a:off x="0" y="0"/>
              <a:ext cx="2913555" cy="199567"/>
            </a:xfrm>
            <a:custGeom>
              <a:avLst/>
              <a:gdLst/>
              <a:ahLst/>
              <a:cxnLst/>
              <a:rect l="l" t="t" r="r" b="b"/>
              <a:pathLst>
                <a:path w="2913555" h="199567">
                  <a:moveTo>
                    <a:pt x="51457" y="0"/>
                  </a:moveTo>
                  <a:lnTo>
                    <a:pt x="2862099" y="0"/>
                  </a:lnTo>
                  <a:cubicBezTo>
                    <a:pt x="2890517" y="0"/>
                    <a:pt x="2913555" y="23038"/>
                    <a:pt x="2913555" y="51457"/>
                  </a:cubicBezTo>
                  <a:lnTo>
                    <a:pt x="2913555" y="148110"/>
                  </a:lnTo>
                  <a:cubicBezTo>
                    <a:pt x="2913555" y="176529"/>
                    <a:pt x="2890517" y="199567"/>
                    <a:pt x="2862099" y="199567"/>
                  </a:cubicBezTo>
                  <a:lnTo>
                    <a:pt x="51457" y="199567"/>
                  </a:lnTo>
                  <a:cubicBezTo>
                    <a:pt x="23038" y="199567"/>
                    <a:pt x="0" y="176529"/>
                    <a:pt x="0" y="148110"/>
                  </a:cubicBezTo>
                  <a:lnTo>
                    <a:pt x="0" y="51457"/>
                  </a:lnTo>
                  <a:cubicBezTo>
                    <a:pt x="0" y="23038"/>
                    <a:pt x="23038" y="0"/>
                    <a:pt x="51457" y="0"/>
                  </a:cubicBezTo>
                  <a:close/>
                </a:path>
              </a:pathLst>
            </a:custGeom>
            <a:solidFill>
              <a:srgbClr val="E7E7E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8221BC1-DD85-0335-57E8-A72C471347C4}"/>
                </a:ext>
              </a:extLst>
            </p:cNvPr>
            <p:cNvSpPr txBox="1"/>
            <p:nvPr/>
          </p:nvSpPr>
          <p:spPr>
            <a:xfrm>
              <a:off x="0" y="-219075"/>
              <a:ext cx="2913555" cy="4186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483D0BF6-2A52-3651-03CF-4C2FF0C643A4}"/>
              </a:ext>
            </a:extLst>
          </p:cNvPr>
          <p:cNvGrpSpPr/>
          <p:nvPr/>
        </p:nvGrpSpPr>
        <p:grpSpPr>
          <a:xfrm>
            <a:off x="1028700" y="1028700"/>
            <a:ext cx="1030554" cy="1030554"/>
            <a:chOff x="0" y="0"/>
            <a:chExt cx="8128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5697240-986E-537D-FA08-2F521B2B430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FDD23D"/>
            </a:solidFill>
            <a:ln w="47625" cap="rnd">
              <a:solidFill>
                <a:srgbClr val="1C1C1C"/>
              </a:solidFill>
              <a:prstDash val="solid"/>
              <a:rou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4351886-0813-CCF4-3E60-1C7969C0409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</a:endParaRPr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DAA672F7-DD4E-ABF6-57E4-6AE3723E1674}"/>
              </a:ext>
            </a:extLst>
          </p:cNvPr>
          <p:cNvSpPr txBox="1"/>
          <p:nvPr/>
        </p:nvSpPr>
        <p:spPr>
          <a:xfrm>
            <a:off x="1067473" y="1040930"/>
            <a:ext cx="953008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86"/>
              </a:lnSpc>
              <a:spcBef>
                <a:spcPct val="0"/>
              </a:spcBef>
            </a:pPr>
            <a:r>
              <a:rPr lang="en-US" sz="4200" b="1" u="none" strike="noStrike" spc="84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Futura Bold"/>
                <a:sym typeface="Futura Bold"/>
              </a:rPr>
              <a:t>02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09C61DD8-F6C8-B90F-8723-50027B893821}"/>
              </a:ext>
            </a:extLst>
          </p:cNvPr>
          <p:cNvSpPr txBox="1"/>
          <p:nvPr/>
        </p:nvSpPr>
        <p:spPr>
          <a:xfrm>
            <a:off x="2620783" y="1225699"/>
            <a:ext cx="15045464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39"/>
              </a:lnSpc>
              <a:spcBef>
                <a:spcPct val="0"/>
              </a:spcBef>
            </a:pPr>
            <a:r>
              <a:rPr lang="ja-JP" altLang="en-US" sz="35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ource Han Sans JP Bold"/>
                <a:sym typeface="Source Han Sans JP Bold"/>
              </a:rPr>
              <a:t>事業系一般廃棄物の処理体制</a:t>
            </a:r>
            <a:endParaRPr lang="en-US" sz="3599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ource Han Sans JP Bold"/>
              <a:sym typeface="Source Han Sans JP Bold"/>
            </a:endParaRPr>
          </a:p>
        </p:txBody>
      </p:sp>
      <p:graphicFrame>
        <p:nvGraphicFramePr>
          <p:cNvPr id="13" name="Table 16">
            <a:extLst>
              <a:ext uri="{FF2B5EF4-FFF2-40B4-BE49-F238E27FC236}">
                <a16:creationId xmlns:a16="http://schemas.microsoft.com/office/drawing/2014/main" id="{C3AA6986-0836-6A78-3AD9-13B1D06E5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155725"/>
              </p:ext>
            </p:extLst>
          </p:nvPr>
        </p:nvGraphicFramePr>
        <p:xfrm>
          <a:off x="762000" y="3417022"/>
          <a:ext cx="9220200" cy="5688878"/>
        </p:xfrm>
        <a:graphic>
          <a:graphicData uri="http://schemas.openxmlformats.org/drawingml/2006/table">
            <a:tbl>
              <a:tblPr/>
              <a:tblGrid>
                <a:gridCol w="396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2803786976"/>
                    </a:ext>
                  </a:extLst>
                </a:gridCol>
              </a:tblGrid>
              <a:tr h="1091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3499"/>
                        </a:lnSpc>
                        <a:tabLst/>
                        <a:defRPr/>
                      </a:pP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事業所数</a:t>
                      </a:r>
                      <a:endParaRPr lang="en-US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ja-JP" altLang="en-US" sz="3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約</a:t>
                      </a:r>
                      <a:r>
                        <a:rPr lang="en-US" altLang="ja-JP" sz="3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4.8</a:t>
                      </a: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万個所</a:t>
                      </a:r>
                      <a:endParaRPr lang="en-US" sz="3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3499"/>
                        </a:lnSpc>
                        <a:tabLst/>
                        <a:defRPr/>
                      </a:pP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sym typeface="Source Han Sans JP Medium"/>
                        </a:rPr>
                        <a:t>市焼却工場への搬入量</a:t>
                      </a:r>
                      <a:endParaRPr lang="en-US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3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+mn-ea"/>
                        </a:rPr>
                        <a:t>9.2</a:t>
                      </a: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+mn-ea"/>
                        </a:rPr>
                        <a:t>万</a:t>
                      </a:r>
                      <a:r>
                        <a:rPr lang="en-US" altLang="ja-JP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+mn-ea"/>
                          <a:sym typeface="Source Han Sans JP Medium"/>
                        </a:rPr>
                        <a:t>t/</a:t>
                      </a: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+mn-ea"/>
                          <a:sym typeface="Source Han Sans JP Medium"/>
                        </a:rPr>
                        <a:t>年</a:t>
                      </a:r>
                      <a:endParaRPr lang="en-US" altLang="ja-JP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sym typeface="Source Han Sans JP Medium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ts val="3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+mn-ea"/>
                        </a:rPr>
                        <a:t>収集運搬</a:t>
                      </a:r>
                      <a:endParaRPr lang="en-US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ja-JP" altLang="en-US" sz="3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+mn-ea"/>
                        </a:rPr>
                        <a:t>許可業者への委託</a:t>
                      </a:r>
                      <a:r>
                        <a:rPr lang="ja-JP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+mn-ea"/>
                        </a:rPr>
                        <a:t>又は</a:t>
                      </a:r>
                      <a:r>
                        <a:rPr lang="ja-JP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自己運搬</a:t>
                      </a:r>
                      <a:endParaRPr lang="en-US" altLang="ja-JP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ja-JP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（許可業者は</a:t>
                      </a:r>
                      <a:r>
                        <a:rPr lang="en-US" altLang="ja-JP" sz="3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エリア</a:t>
                      </a:r>
                      <a:r>
                        <a:rPr lang="en-US" altLang="ja-JP" sz="3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者</a:t>
                      </a: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のみ</a:t>
                      </a:r>
                      <a:r>
                        <a:rPr lang="ja-JP" altLang="en-US" sz="2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）</a:t>
                      </a:r>
                      <a:endParaRPr lang="en-US" sz="2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処分料金</a:t>
                      </a:r>
                      <a:endParaRPr lang="en-US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altLang="ja-JP" sz="3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</a:t>
                      </a: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r>
                        <a:rPr lang="en-US" altLang="ja-JP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/kg</a:t>
                      </a:r>
                      <a:endParaRPr lang="en-US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144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1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sym typeface="Source Han Sans JP Medium"/>
                        </a:rPr>
                        <a:t>処理料金の例</a:t>
                      </a:r>
                      <a:endParaRPr lang="en-US" altLang="ja-JP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sym typeface="Source Han Sans JP Medium"/>
                      </a:endParaRPr>
                    </a:p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sym typeface="Source Han Sans JP Medium"/>
                        </a:rPr>
                        <a:t>（収集運搬及び処分）</a:t>
                      </a:r>
                      <a:endParaRPr lang="en-US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3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3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</a:t>
                      </a:r>
                      <a:r>
                        <a:rPr lang="ja-JP" alt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（税抜）</a:t>
                      </a:r>
                      <a:r>
                        <a:rPr lang="en-US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/45L</a:t>
                      </a:r>
                    </a:p>
                  </a:txBody>
                  <a:tcPr marL="0" marR="0" marT="144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TextBox 17">
            <a:extLst>
              <a:ext uri="{FF2B5EF4-FFF2-40B4-BE49-F238E27FC236}">
                <a16:creationId xmlns:a16="http://schemas.microsoft.com/office/drawing/2014/main" id="{2B24AA23-75BE-0DE5-13D7-15C351134D44}"/>
              </a:ext>
            </a:extLst>
          </p:cNvPr>
          <p:cNvSpPr txBox="1"/>
          <p:nvPr/>
        </p:nvSpPr>
        <p:spPr>
          <a:xfrm>
            <a:off x="762000" y="2525066"/>
            <a:ext cx="9220200" cy="800455"/>
          </a:xfrm>
          <a:prstGeom prst="rect">
            <a:avLst/>
          </a:prstGeom>
          <a:solidFill>
            <a:srgbClr val="FFF2C3"/>
          </a:solidFill>
        </p:spPr>
        <p:txBody>
          <a:bodyPr lIns="0" tIns="108000" rIns="0" bIns="0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4474"/>
              </a:lnSpc>
              <a:spcBef>
                <a:spcPct val="0"/>
              </a:spcBef>
              <a:defRPr sz="3196" b="1">
                <a:solidFill>
                  <a:srgbClr val="1C1C1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ource Han Sans JP Bold"/>
              </a:defRPr>
            </a:lvl1pPr>
          </a:lstStyle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ource Han Sans JP Bold"/>
              </a:rPr>
              <a:t>可燃ごみ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sym typeface="Source Han Sans JP Bold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AD9F1AB0-15D2-6CC1-2E52-1B62EF4EBD00}"/>
              </a:ext>
            </a:extLst>
          </p:cNvPr>
          <p:cNvSpPr txBox="1"/>
          <p:nvPr/>
        </p:nvSpPr>
        <p:spPr>
          <a:xfrm>
            <a:off x="10143514" y="2535504"/>
            <a:ext cx="7115785" cy="790017"/>
          </a:xfrm>
          <a:prstGeom prst="rect">
            <a:avLst/>
          </a:prstGeom>
          <a:solidFill>
            <a:srgbClr val="FFF2C3"/>
          </a:solidFill>
        </p:spPr>
        <p:txBody>
          <a:bodyPr lIns="0" tIns="108000" rIns="0" bIns="0" rtlCol="0" anchor="ctr" anchorCtr="0">
            <a:noAutofit/>
          </a:bodyPr>
          <a:lstStyle>
            <a:defPPr>
              <a:defRPr lang="en-US"/>
            </a:defPPr>
            <a:lvl1pPr algn="ctr">
              <a:lnSpc>
                <a:spcPts val="4474"/>
              </a:lnSpc>
              <a:spcBef>
                <a:spcPct val="0"/>
              </a:spcBef>
              <a:defRPr sz="3196" b="1">
                <a:solidFill>
                  <a:srgbClr val="1C1C1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ource Han Sans JP Bold"/>
              </a:defRPr>
            </a:lvl1pPr>
          </a:lstStyle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sym typeface="Source Han Sans JP Bold"/>
              </a:rPr>
              <a:t>食品リサイクル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sym typeface="Source Han Sans JP Bold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ED55A962-B2AA-2070-2823-0629FB9D76AF}"/>
              </a:ext>
            </a:extLst>
          </p:cNvPr>
          <p:cNvSpPr txBox="1"/>
          <p:nvPr/>
        </p:nvSpPr>
        <p:spPr>
          <a:xfrm>
            <a:off x="7001807" y="9037956"/>
            <a:ext cx="3285193" cy="525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ource Han Sans JP Bold"/>
                <a:sym typeface="Source Han Sans JP Bold"/>
              </a:rPr>
              <a:t>令和６年度末現在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ource Han Sans JP Bold"/>
              <a:sym typeface="Source Han Sans JP Bold"/>
            </a:endParaRP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3F23B59B-EF74-375F-9D04-E716D49C77DA}"/>
              </a:ext>
            </a:extLst>
          </p:cNvPr>
          <p:cNvSpPr txBox="1"/>
          <p:nvPr/>
        </p:nvSpPr>
        <p:spPr>
          <a:xfrm>
            <a:off x="10134549" y="3417022"/>
            <a:ext cx="7115784" cy="56888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t">
            <a:noAutofit/>
          </a:bodyPr>
          <a:lstStyle/>
          <a:p>
            <a:pPr marL="179387">
              <a:lnSpc>
                <a:spcPct val="150000"/>
              </a:lnSpc>
              <a:spcBef>
                <a:spcPct val="0"/>
              </a:spcBef>
            </a:pPr>
            <a:r>
              <a:rPr lang="ja-JP" altLang="en-US" sz="3200" dirty="0"/>
              <a:t>市内２カ所</a:t>
            </a:r>
            <a:r>
              <a:rPr lang="ja-JP" altLang="en-US" sz="2800" dirty="0"/>
              <a:t>の民間施設でリサイクル可能</a:t>
            </a:r>
            <a:endParaRPr lang="en-US" altLang="ja-JP" sz="3200" dirty="0"/>
          </a:p>
          <a:p>
            <a:pPr marL="179387">
              <a:lnSpc>
                <a:spcPts val="1300"/>
              </a:lnSpc>
              <a:spcBef>
                <a:spcPct val="0"/>
              </a:spcBef>
            </a:pPr>
            <a:endParaRPr lang="en-US" altLang="ja-JP" sz="3200" dirty="0"/>
          </a:p>
          <a:p>
            <a:pPr marL="179387">
              <a:lnSpc>
                <a:spcPct val="150000"/>
              </a:lnSpc>
              <a:spcBef>
                <a:spcPct val="0"/>
              </a:spcBef>
            </a:pPr>
            <a:r>
              <a:rPr lang="ja-JP" altLang="en-US" sz="3200" dirty="0"/>
              <a:t>①（株）ジェイネックス </a:t>
            </a:r>
            <a:endParaRPr lang="en-US" altLang="ja-JP" sz="3200" dirty="0"/>
          </a:p>
          <a:p>
            <a:pPr marL="914400" lvl="1" indent="-2873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2800" dirty="0"/>
              <a:t>バイオガス発酵、堆肥化、飼料化</a:t>
            </a:r>
            <a:endParaRPr lang="en-US" altLang="ja-JP" sz="2800" dirty="0"/>
          </a:p>
          <a:p>
            <a:pPr marL="179387">
              <a:lnSpc>
                <a:spcPct val="150000"/>
              </a:lnSpc>
              <a:spcBef>
                <a:spcPct val="0"/>
              </a:spcBef>
            </a:pPr>
            <a:r>
              <a:rPr lang="ja-JP" altLang="en-US" sz="3200" dirty="0"/>
              <a:t>②（株）東北バイオフードリサイクル</a:t>
            </a:r>
            <a:endParaRPr lang="en-US" altLang="ja-JP" sz="3200" dirty="0"/>
          </a:p>
          <a:p>
            <a:pPr marL="914400" lvl="1" indent="-28733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ource Han Sans JP Bold"/>
                <a:sym typeface="Source Han Sans JP Bold"/>
              </a:rPr>
              <a:t>湿式メタン発酵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ource Han Sans JP Bold"/>
              <a:sym typeface="Source Han Sans JP Bold"/>
            </a:endParaRPr>
          </a:p>
          <a:p>
            <a:pPr>
              <a:lnSpc>
                <a:spcPts val="1900"/>
              </a:lnSpc>
              <a:spcBef>
                <a:spcPct val="0"/>
              </a:spcBef>
            </a:pP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ource Han Sans JP Bold"/>
              <a:sym typeface="Source Han Sans JP Bold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ource Han Sans JP Bold"/>
                <a:sym typeface="Source Han Sans JP Bold"/>
              </a:rPr>
              <a:t>　いずれの施設も市中心部より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ource Han Sans JP Bold"/>
              <a:sym typeface="Source Han Sans JP Bold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ource Han Sans JP Bold"/>
                <a:sym typeface="Source Han Sans JP Bold"/>
              </a:rPr>
              <a:t>　</a:t>
            </a: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ource Han Sans JP Bold"/>
                <a:sym typeface="Source Han Sans JP Bold"/>
              </a:rPr>
              <a:t>車で</a:t>
            </a:r>
            <a:r>
              <a:rPr lang="en-US" altLang="ja-JP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ource Han Sans JP Bold"/>
                <a:sym typeface="Source Han Sans JP Bold"/>
              </a:rPr>
              <a:t>30</a:t>
            </a:r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ource Han Sans JP Bold"/>
                <a:sym typeface="Source Han Sans JP Bold"/>
              </a:rPr>
              <a:t>分の好立地</a:t>
            </a:r>
            <a:endParaRPr lang="en-US" altLang="ja-JP" sz="32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ource Han Sans JP Bold"/>
              <a:sym typeface="Source Han Sans JP Bold"/>
            </a:endParaRPr>
          </a:p>
        </p:txBody>
      </p:sp>
    </p:spTree>
    <p:extLst>
      <p:ext uri="{BB962C8B-B14F-4D97-AF65-F5344CB8AC3E}">
        <p14:creationId xmlns:p14="http://schemas.microsoft.com/office/powerpoint/2010/main" val="971507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ユーザー定義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00"/>
      </a:accent2>
      <a:accent3>
        <a:srgbClr val="F2F2F2"/>
      </a:accent3>
      <a:accent4>
        <a:srgbClr val="3F3F3F"/>
      </a:accent4>
      <a:accent5>
        <a:srgbClr val="7F7F7F"/>
      </a:accent5>
      <a:accent6>
        <a:srgbClr val="7F7F7F"/>
      </a:accent6>
      <a:hlink>
        <a:srgbClr val="3F3F3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333</Words>
  <Application>Microsoft Office PowerPoint</Application>
  <PresentationFormat>ユーザー設定</PresentationFormat>
  <Paragraphs>41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Source Han Sans JP Bold</vt:lpstr>
      <vt:lpstr>游ゴシック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さん おとう</cp:lastModifiedBy>
  <cp:revision>63</cp:revision>
  <dcterms:created xsi:type="dcterms:W3CDTF">2006-08-16T00:00:00Z</dcterms:created>
  <dcterms:modified xsi:type="dcterms:W3CDTF">2025-12-07T13:05:02Z</dcterms:modified>
  <dc:identifier>DAG1lF-hbqM</dc:identifier>
</cp:coreProperties>
</file>